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24"/>
    <p:restoredTop sz="96327"/>
  </p:normalViewPr>
  <p:slideViewPr>
    <p:cSldViewPr snapToGrid="0" snapToObjects="1">
      <p:cViewPr>
        <p:scale>
          <a:sx n="109" d="100"/>
          <a:sy n="109" d="100"/>
        </p:scale>
        <p:origin x="1000" y="31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1/18/21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1/18/21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1/18/21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1/18/21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1/18/21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1/18/21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1/18/21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1/18/21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21850" y="1521947"/>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16" y="4000773"/>
            <a:ext cx="6993044"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Total expenses and costs for </a:t>
            </a:r>
          </a:p>
          <a:p>
            <a:pPr algn="ctr"/>
            <a:r>
              <a:rPr lang="en-GB" dirty="0">
                <a:solidFill>
                  <a:schemeClr val="bg1"/>
                </a:solidFill>
                <a:latin typeface="Ubuntu" panose="020B0504030602030204" pitchFamily="34" charset="0"/>
              </a:rPr>
              <a:t>the product(s)/system(s) being measured, </a:t>
            </a:r>
          </a:p>
          <a:p>
            <a:pPr algn="ctr"/>
            <a:r>
              <a:rPr lang="en-GB" dirty="0">
                <a:solidFill>
                  <a:schemeClr val="bg1"/>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7"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TextBox 13">
            <a:extLst>
              <a:ext uri="{FF2B5EF4-FFF2-40B4-BE49-F238E27FC236}">
                <a16:creationId xmlns:a16="http://schemas.microsoft.com/office/drawing/2014/main" id="{72295A8D-CCB8-224E-887F-A5A17EDADE4B}"/>
              </a:ext>
            </a:extLst>
          </p:cNvPr>
          <p:cNvSpPr txBox="1"/>
          <p:nvPr/>
        </p:nvSpPr>
        <p:spPr>
          <a:xfrm>
            <a:off x="283315" y="3195266"/>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4"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9" y="1444736"/>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21851" y="3865911"/>
            <a:ext cx="6954506"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6" y="249715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5" y="146651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6" y="4015885"/>
            <a:ext cx="6993047"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0" y="2229357"/>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283312" y="3182828"/>
            <a:ext cx="6993041"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usage, by feature, to help infer </a:t>
            </a:r>
          </a:p>
          <a:p>
            <a:pPr algn="ctr"/>
            <a:r>
              <a:rPr lang="en-GB" dirty="0">
                <a:solidFill>
                  <a:schemeClr val="bg1"/>
                </a:solidFill>
                <a:latin typeface="Ubuntu" panose="020B0504030602030204" pitchFamily="34" charset="0"/>
              </a:rPr>
              <a:t>the degree to which customers find the product useful and whether actual usage meets expectations on </a:t>
            </a:r>
          </a:p>
          <a:p>
            <a:pPr algn="ctr"/>
            <a:r>
              <a:rPr lang="en-GB" dirty="0">
                <a:solidFill>
                  <a:schemeClr val="bg1"/>
                </a:solidFill>
                <a:latin typeface="Ubuntu" panose="020B0504030602030204" pitchFamily="34" charset="0"/>
              </a:rPr>
              <a:t>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relative percentage of the market </a:t>
            </a:r>
          </a:p>
          <a:p>
            <a:pPr algn="ctr"/>
            <a:r>
              <a:rPr lang="en-GB" dirty="0">
                <a:solidFill>
                  <a:schemeClr val="bg1"/>
                </a:solidFill>
                <a:latin typeface="Ubuntu" panose="020B0504030602030204" pitchFamily="34" charset="0"/>
              </a:rPr>
              <a:t>not controlled by the product; </a:t>
            </a:r>
          </a:p>
          <a:p>
            <a:pPr algn="ctr"/>
            <a:r>
              <a:rPr lang="en-GB" dirty="0">
                <a:solidFill>
                  <a:schemeClr val="bg1"/>
                </a:solidFill>
                <a:latin typeface="Ubuntu" panose="020B0504030602030204" pitchFamily="34" charset="0"/>
              </a:rPr>
              <a:t>the potential market share that the product </a:t>
            </a:r>
          </a:p>
          <a:p>
            <a:pPr algn="ctr"/>
            <a:r>
              <a:rPr lang="en-GB" dirty="0">
                <a:solidFill>
                  <a:schemeClr val="bg1"/>
                </a:solidFill>
                <a:latin typeface="Ubuntu" panose="020B0504030602030204" pitchFamily="34" charset="0"/>
              </a:rPr>
              <a:t>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29"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30"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30"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30"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difference between a customer or user’s </a:t>
            </a:r>
          </a:p>
          <a:p>
            <a:pPr algn="ctr"/>
            <a:r>
              <a:rPr lang="en-GB" dirty="0">
                <a:solidFill>
                  <a:schemeClr val="bg1"/>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2"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measure that indicates </a:t>
            </a:r>
          </a:p>
          <a:p>
            <a:pPr algn="ctr"/>
            <a:r>
              <a:rPr lang="en-GB" dirty="0">
                <a:solidFill>
                  <a:schemeClr val="bg1"/>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Desired Customer </a:t>
            </a:r>
          </a:p>
          <a:p>
            <a:pPr algn="ctr"/>
            <a:r>
              <a:rPr lang="en-US" sz="3600" b="1" dirty="0">
                <a:solidFill>
                  <a:schemeClr val="bg1"/>
                </a:solidFill>
                <a:latin typeface="Ubuntu" panose="020B0504030602030204" pitchFamily="34" charset="0"/>
              </a:rPr>
              <a:t>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54877" y="1996449"/>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8" y="3182828"/>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9"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9" y="386591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integrated and tested builds per time period. </a:t>
            </a:r>
          </a:p>
          <a:p>
            <a:pPr algn="ctr"/>
            <a:r>
              <a:rPr lang="en-GB" dirty="0">
                <a:solidFill>
                  <a:schemeClr val="bg1"/>
                </a:solidFill>
                <a:latin typeface="Ubuntu" panose="020B0504030602030204" pitchFamily="34" charset="0"/>
              </a:rPr>
              <a:t>For a team that is releasing frequently or continuously, </a:t>
            </a:r>
          </a:p>
          <a:p>
            <a:pPr algn="ctr"/>
            <a:r>
              <a:rPr lang="en-GB" dirty="0">
                <a:solidFill>
                  <a:schemeClr val="bg1"/>
                </a:solidFill>
                <a:latin typeface="Ubuntu" panose="020B0504030602030204" pitchFamily="34" charset="0"/>
              </a:rPr>
              <a:t>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releases per time period, </a:t>
            </a:r>
          </a:p>
          <a:p>
            <a:pPr algn="ctr"/>
            <a:r>
              <a:rPr lang="en-GB" dirty="0">
                <a:solidFill>
                  <a:schemeClr val="bg1"/>
                </a:solidFill>
                <a:latin typeface="Ubuntu" panose="020B0504030602030204" pitchFamily="34" charset="0"/>
              </a:rPr>
              <a:t>e.g. continuously, daily, weekly, monthly, quarterly, etc. </a:t>
            </a:r>
          </a:p>
          <a:p>
            <a:pPr algn="ctr"/>
            <a:r>
              <a:rPr lang="en-GB" dirty="0">
                <a:solidFill>
                  <a:schemeClr val="bg1"/>
                </a:solidFill>
                <a:latin typeface="Ubuntu" panose="020B0504030602030204" pitchFamily="34" charset="0"/>
              </a:rPr>
              <a:t>This helps reflect the time needed to satisfy the customer </a:t>
            </a:r>
          </a:p>
          <a:p>
            <a:pPr algn="ctr"/>
            <a:r>
              <a:rPr lang="en-GB" dirty="0">
                <a:solidFill>
                  <a:schemeClr val="bg1"/>
                </a:solidFill>
                <a:latin typeface="Ubuntu" panose="020B0504030602030204" pitchFamily="34" charset="0"/>
              </a:rPr>
              <a:t>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119074" y="3772388"/>
            <a:ext cx="5321521" cy="307777"/>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Reveals the value that the product delivers to customers, today</a:t>
            </a:r>
            <a:endParaRPr lang="en-NL" sz="14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133741" y="2344162"/>
            <a:ext cx="3236785" cy="307777"/>
          </a:xfrm>
          <a:prstGeom prst="rect">
            <a:avLst/>
          </a:prstGeom>
          <a:noFill/>
        </p:spPr>
        <p:txBody>
          <a:bodyPr wrap="none" rtlCol="0">
            <a:spAutoFit/>
          </a:bodyPr>
          <a:lstStyle/>
          <a:p>
            <a:pPr algn="ctr"/>
            <a:r>
              <a:rPr lang="zh-TW" altLang="en-GB"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9"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3"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it takes from when an error is detected and when it is fixed. </a:t>
            </a:r>
          </a:p>
          <a:p>
            <a:pPr algn="ctr"/>
            <a:r>
              <a:rPr lang="en-GB" dirty="0">
                <a:solidFill>
                  <a:schemeClr val="bg1"/>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0" y="24771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518307"/>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584775"/>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number of times that the organization deployed (released) </a:t>
            </a:r>
          </a:p>
          <a:p>
            <a:pPr algn="ctr"/>
            <a:r>
              <a:rPr lang="en-GB" sz="1600" dirty="0">
                <a:solidFill>
                  <a:schemeClr val="bg1">
                    <a:lumMod val="50000"/>
                  </a:schemeClr>
                </a:solidFill>
                <a:latin typeface="Ubuntu" panose="020B0504030602030204" pitchFamily="34" charset="0"/>
              </a:rPr>
              <a:t>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1" y="31900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1" y="237948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7494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5" y="3865911"/>
            <a:ext cx="6993048"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from when an impediment is raised until when it is resolved. </a:t>
            </a:r>
          </a:p>
          <a:p>
            <a:pPr algn="ctr"/>
            <a:r>
              <a:rPr lang="en-GB" dirty="0">
                <a:solidFill>
                  <a:schemeClr val="bg1"/>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96505"/>
            <a:ext cx="6993043"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77" y="236380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2884065"/>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544938"/>
            <a:ext cx="6993043" cy="1569660"/>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3978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848344" y="3772388"/>
            <a:ext cx="3862981"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organization’s ability to </a:t>
            </a:r>
          </a:p>
          <a:p>
            <a:pPr algn="ctr"/>
            <a:r>
              <a:rPr lang="en-GB" sz="1200" dirty="0">
                <a:solidFill>
                  <a:schemeClr val="bg1">
                    <a:lumMod val="50000"/>
                  </a:schemeClr>
                </a:solidFill>
                <a:latin typeface="Ubuntu" panose="020B0504030602030204" pitchFamily="34" charset="0"/>
              </a:rPr>
              <a:t>quickly deliver new capabilities, services, or products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107996"/>
          </a:xfrm>
          <a:prstGeom prst="rect">
            <a:avLst/>
          </a:prstGeom>
          <a:noFill/>
        </p:spPr>
        <p:txBody>
          <a:bodyPr wrap="square" rtlCol="0">
            <a:spAutoFit/>
          </a:bodyPr>
          <a:lstStyle/>
          <a:p>
            <a:pPr algn="ctr"/>
            <a:r>
              <a:rPr lang="zh-TW" altLang="en-US" sz="6600" b="1" dirty="0">
                <a:latin typeface="Noto Sans Mono CJK TC Bold" panose="020B0500000000000000" pitchFamily="34" charset="-128"/>
                <a:ea typeface="Noto Sans Mono CJK TC Bold" panose="020B0500000000000000" pitchFamily="34" charset="-128"/>
              </a:rPr>
              <a:t>回應市場時間</a:t>
            </a:r>
            <a:endParaRPr lang="en-NL" sz="66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48344" y="2065997"/>
            <a:ext cx="3775393"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effort or cost spent on new product capabilities, divided by total product effort or cost. </a:t>
            </a:r>
          </a:p>
          <a:p>
            <a:pPr algn="ctr"/>
            <a:r>
              <a:rPr lang="en-GB" dirty="0">
                <a:solidFill>
                  <a:schemeClr val="bg1"/>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change in defects since last measurement. </a:t>
            </a:r>
          </a:p>
          <a:p>
            <a:pPr algn="ctr"/>
            <a:r>
              <a:rPr lang="en-GB" dirty="0">
                <a:solidFill>
                  <a:schemeClr val="bg1"/>
                </a:solidFill>
                <a:latin typeface="Ubuntu" panose="020B0504030602030204" pitchFamily="34" charset="0"/>
              </a:rPr>
              <a:t>A defect is anything that reduces the value of the product to a customer, user, or to the organization itself. </a:t>
            </a:r>
          </a:p>
          <a:p>
            <a:pPr algn="ctr"/>
            <a:r>
              <a:rPr lang="en-GB" dirty="0">
                <a:solidFill>
                  <a:schemeClr val="bg1"/>
                </a:solidFill>
                <a:latin typeface="Ubuntu" panose="020B0504030602030204" pitchFamily="34" charset="0"/>
              </a:rPr>
              <a:t>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time teams spend </a:t>
            </a:r>
          </a:p>
          <a:p>
            <a:pPr algn="ctr"/>
            <a:r>
              <a:rPr lang="en-GB" dirty="0">
                <a:solidFill>
                  <a:schemeClr val="bg1"/>
                </a:solidFill>
                <a:latin typeface="Ubuntu" panose="020B0504030602030204" pitchFamily="34" charset="0"/>
              </a:rPr>
              <a:t>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7" y="23569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5" y="3182828"/>
            <a:ext cx="6993048"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6145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63756"/>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different versions (or variants) of </a:t>
            </a:r>
          </a:p>
          <a:p>
            <a:pPr algn="ctr"/>
            <a:r>
              <a:rPr lang="en-GB" dirty="0">
                <a:solidFill>
                  <a:schemeClr val="bg1"/>
                </a:solidFill>
                <a:latin typeface="Ubuntu" panose="020B0504030602030204" pitchFamily="34" charset="0"/>
              </a:rPr>
              <a:t>a product or service. </a:t>
            </a:r>
          </a:p>
          <a:p>
            <a:pPr algn="ctr"/>
            <a:r>
              <a:rPr lang="en-GB" dirty="0">
                <a:solidFill>
                  <a:schemeClr val="bg1"/>
                </a:solidFill>
                <a:latin typeface="Ubuntu" panose="020B0504030602030204" pitchFamily="34" charset="0"/>
              </a:rPr>
              <a:t>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453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232855"/>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4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6" y="25838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released product changes that result in degraded service and require remediation </a:t>
            </a:r>
          </a:p>
          <a:p>
            <a:pPr algn="ctr"/>
            <a:r>
              <a:rPr lang="en-GB" dirty="0">
                <a:solidFill>
                  <a:schemeClr val="bg1"/>
                </a:solidFill>
                <a:latin typeface="Ubuntu" panose="020B0504030602030204" pitchFamily="34" charset="0"/>
              </a:rPr>
              <a:t>(e.g.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3221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2" y="2329244"/>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209609" y="4015278"/>
            <a:ext cx="5140446"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ability of a product development organization to </a:t>
            </a:r>
          </a:p>
          <a:p>
            <a:r>
              <a:rPr lang="en-GB" sz="1200" dirty="0">
                <a:solidFill>
                  <a:schemeClr val="bg1">
                    <a:lumMod val="50000"/>
                  </a:schemeClr>
                </a:solidFill>
                <a:latin typeface="Ubuntu" panose="020B0504030602030204" pitchFamily="34" charset="0"/>
              </a:rPr>
              <a:t>deliver new capabilities that might better meet customer needs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創新能力</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325831" y="2344162"/>
            <a:ext cx="4852611"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0" y="2893050"/>
            <a:ext cx="69930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1" y="2893050"/>
            <a:ext cx="6993042"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283275" y="1078775"/>
            <a:ext cx="6993068" cy="2696820"/>
            <a:chOff x="283275" y="1078775"/>
            <a:chExt cx="6993068"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283300" y="107877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283275" y="2944598"/>
              <a:ext cx="6993048"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283280" y="236360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283295" y="1780670"/>
              <a:ext cx="6993048"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sp>
        <p:nvSpPr>
          <p:cNvPr id="12" name="TextBox 11">
            <a:extLst>
              <a:ext uri="{FF2B5EF4-FFF2-40B4-BE49-F238E27FC236}">
                <a16:creationId xmlns:a16="http://schemas.microsoft.com/office/drawing/2014/main" id="{F386F79E-D356-5C42-B073-6BEA9C9DA57B}"/>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a:t>
            </a:r>
            <a:r>
              <a:rPr lang="zh-TW" altLang="en-US" sz="2000" b="1" dirty="0">
                <a:latin typeface="Ubuntu" panose="020B0504030602030204" pitchFamily="34" charset="0"/>
              </a:rPr>
              <a:t>建議的備忘單</a:t>
            </a:r>
            <a:endParaRPr lang="en-NL" sz="2000" dirty="0">
              <a:latin typeface="Ubuntu" panose="020B0504030602030204" pitchFamily="34" charset="0"/>
            </a:endParaRPr>
          </a:p>
        </p:txBody>
      </p:sp>
      <p:pic>
        <p:nvPicPr>
          <p:cNvPr id="13" name="Picture 12">
            <a:extLst>
              <a:ext uri="{FF2B5EF4-FFF2-40B4-BE49-F238E27FC236}">
                <a16:creationId xmlns:a16="http://schemas.microsoft.com/office/drawing/2014/main" id="{09EDC2C9-F6B5-914F-9798-2AEE0262BB16}"/>
              </a:ext>
            </a:extLst>
          </p:cNvPr>
          <p:cNvPicPr>
            <a:picLocks noChangeAspect="1"/>
          </p:cNvPicPr>
          <p:nvPr/>
        </p:nvPicPr>
        <p:blipFill>
          <a:blip r:embed="rId3"/>
          <a:stretch>
            <a:fillRect/>
          </a:stretch>
        </p:blipFill>
        <p:spPr>
          <a:xfrm>
            <a:off x="4966765" y="709953"/>
            <a:ext cx="2533228" cy="1486714"/>
          </a:xfrm>
          <a:prstGeom prst="rect">
            <a:avLst/>
          </a:prstGeom>
        </p:spPr>
      </p:pic>
      <p:pic>
        <p:nvPicPr>
          <p:cNvPr id="14" name="Picture 13">
            <a:extLst>
              <a:ext uri="{FF2B5EF4-FFF2-40B4-BE49-F238E27FC236}">
                <a16:creationId xmlns:a16="http://schemas.microsoft.com/office/drawing/2014/main" id="{45E5F5F1-7FDD-1A4F-BDFA-1CD2639EABBB}"/>
              </a:ext>
            </a:extLst>
          </p:cNvPr>
          <p:cNvPicPr>
            <a:picLocks noChangeAspect="1"/>
          </p:cNvPicPr>
          <p:nvPr/>
        </p:nvPicPr>
        <p:blipFill>
          <a:blip r:embed="rId4"/>
          <a:stretch>
            <a:fillRect/>
          </a:stretch>
        </p:blipFill>
        <p:spPr>
          <a:xfrm>
            <a:off x="4969939" y="2196665"/>
            <a:ext cx="2530054" cy="1248272"/>
          </a:xfrm>
          <a:prstGeom prst="rect">
            <a:avLst/>
          </a:prstGeom>
        </p:spPr>
      </p:pic>
      <p:grpSp>
        <p:nvGrpSpPr>
          <p:cNvPr id="15" name="Group 14">
            <a:extLst>
              <a:ext uri="{FF2B5EF4-FFF2-40B4-BE49-F238E27FC236}">
                <a16:creationId xmlns:a16="http://schemas.microsoft.com/office/drawing/2014/main" id="{D057177F-4863-1348-B4DF-B1380436A1EB}"/>
              </a:ext>
            </a:extLst>
          </p:cNvPr>
          <p:cNvGrpSpPr/>
          <p:nvPr/>
        </p:nvGrpSpPr>
        <p:grpSpPr>
          <a:xfrm>
            <a:off x="102708" y="709952"/>
            <a:ext cx="2409004" cy="4139457"/>
            <a:chOff x="102708" y="709952"/>
            <a:chExt cx="2409004" cy="4139457"/>
          </a:xfrm>
        </p:grpSpPr>
        <p:pic>
          <p:nvPicPr>
            <p:cNvPr id="16" name="Picture 15">
              <a:extLst>
                <a:ext uri="{FF2B5EF4-FFF2-40B4-BE49-F238E27FC236}">
                  <a16:creationId xmlns:a16="http://schemas.microsoft.com/office/drawing/2014/main" id="{11118AF8-11B0-9844-952D-D289D257CF18}"/>
                </a:ext>
              </a:extLst>
            </p:cNvPr>
            <p:cNvPicPr>
              <a:picLocks noChangeAspect="1"/>
            </p:cNvPicPr>
            <p:nvPr/>
          </p:nvPicPr>
          <p:blipFill>
            <a:blip r:embed="rId5"/>
            <a:stretch>
              <a:fillRect/>
            </a:stretch>
          </p:blipFill>
          <p:spPr>
            <a:xfrm>
              <a:off x="102708" y="3983119"/>
              <a:ext cx="2406361" cy="866290"/>
            </a:xfrm>
            <a:prstGeom prst="rect">
              <a:avLst/>
            </a:prstGeom>
          </p:spPr>
        </p:pic>
        <p:pic>
          <p:nvPicPr>
            <p:cNvPr id="17" name="Picture 16">
              <a:extLst>
                <a:ext uri="{FF2B5EF4-FFF2-40B4-BE49-F238E27FC236}">
                  <a16:creationId xmlns:a16="http://schemas.microsoft.com/office/drawing/2014/main" id="{1290F1BC-9F8A-194D-A491-812EEA1DC060}"/>
                </a:ext>
              </a:extLst>
            </p:cNvPr>
            <p:cNvPicPr>
              <a:picLocks noChangeAspect="1"/>
            </p:cNvPicPr>
            <p:nvPr/>
          </p:nvPicPr>
          <p:blipFill>
            <a:blip r:embed="rId6"/>
            <a:stretch>
              <a:fillRect/>
            </a:stretch>
          </p:blipFill>
          <p:spPr>
            <a:xfrm>
              <a:off x="107310" y="709952"/>
              <a:ext cx="2404402" cy="3290023"/>
            </a:xfrm>
            <a:prstGeom prst="rect">
              <a:avLst/>
            </a:prstGeom>
          </p:spPr>
        </p:pic>
      </p:grpSp>
      <p:grpSp>
        <p:nvGrpSpPr>
          <p:cNvPr id="26" name="Group 25">
            <a:extLst>
              <a:ext uri="{FF2B5EF4-FFF2-40B4-BE49-F238E27FC236}">
                <a16:creationId xmlns:a16="http://schemas.microsoft.com/office/drawing/2014/main" id="{A09B29B5-780E-F347-87F1-780DA7851A5D}"/>
              </a:ext>
            </a:extLst>
          </p:cNvPr>
          <p:cNvGrpSpPr/>
          <p:nvPr/>
        </p:nvGrpSpPr>
        <p:grpSpPr>
          <a:xfrm>
            <a:off x="2549328" y="703837"/>
            <a:ext cx="2407475" cy="3994283"/>
            <a:chOff x="2549328" y="703837"/>
            <a:chExt cx="2407475" cy="3994283"/>
          </a:xfrm>
        </p:grpSpPr>
        <p:pic>
          <p:nvPicPr>
            <p:cNvPr id="27" name="Picture 26">
              <a:extLst>
                <a:ext uri="{FF2B5EF4-FFF2-40B4-BE49-F238E27FC236}">
                  <a16:creationId xmlns:a16="http://schemas.microsoft.com/office/drawing/2014/main" id="{4FF88BB6-99D0-B34C-940C-A65F387BD2BA}"/>
                </a:ext>
              </a:extLst>
            </p:cNvPr>
            <p:cNvPicPr>
              <a:picLocks noChangeAspect="1"/>
            </p:cNvPicPr>
            <p:nvPr/>
          </p:nvPicPr>
          <p:blipFill>
            <a:blip r:embed="rId7"/>
            <a:stretch>
              <a:fillRect/>
            </a:stretch>
          </p:blipFill>
          <p:spPr>
            <a:xfrm>
              <a:off x="2550149" y="703837"/>
              <a:ext cx="2406654" cy="2319285"/>
            </a:xfrm>
            <a:prstGeom prst="rect">
              <a:avLst/>
            </a:prstGeom>
          </p:spPr>
        </p:pic>
        <p:pic>
          <p:nvPicPr>
            <p:cNvPr id="28" name="Picture 27">
              <a:extLst>
                <a:ext uri="{FF2B5EF4-FFF2-40B4-BE49-F238E27FC236}">
                  <a16:creationId xmlns:a16="http://schemas.microsoft.com/office/drawing/2014/main" id="{D08B0C0A-802B-A446-A6A5-5E9B58267584}"/>
                </a:ext>
              </a:extLst>
            </p:cNvPr>
            <p:cNvPicPr>
              <a:picLocks noChangeAspect="1"/>
            </p:cNvPicPr>
            <p:nvPr/>
          </p:nvPicPr>
          <p:blipFill>
            <a:blip r:embed="rId8"/>
            <a:stretch>
              <a:fillRect/>
            </a:stretch>
          </p:blipFill>
          <p:spPr>
            <a:xfrm>
              <a:off x="2549328" y="3015437"/>
              <a:ext cx="2404402" cy="1682683"/>
            </a:xfrm>
            <a:prstGeom prst="rect">
              <a:avLst/>
            </a:prstGeom>
          </p:spPr>
        </p:pic>
      </p:grpSp>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21355" y="3772388"/>
            <a:ext cx="5516958"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Suggests the potential future value that could be realized </a:t>
            </a:r>
          </a:p>
          <a:p>
            <a:pPr algn="ctr"/>
            <a:r>
              <a:rPr lang="en-GB" sz="12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966755" y="2344162"/>
            <a:ext cx="5570757"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1067</TotalTime>
  <Words>2527</Words>
  <Application>Microsoft Macintosh PowerPoint</Application>
  <PresentationFormat>Custom</PresentationFormat>
  <Paragraphs>228</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Noto Sans Mono CJK TC Bold</vt:lpstr>
      <vt:lpstr>Ubuntu Light</vt:lpstr>
      <vt:lpstr>Noto Sans Mono CJK TC Regular</vt:lpstr>
      <vt:lpstr>Marvel</vt:lpstr>
      <vt:lpstr>Ubuntu</vt:lpstr>
      <vt:lpstr>Calibri</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497</cp:revision>
  <cp:lastPrinted>2020-12-15T18:03:59Z</cp:lastPrinted>
  <dcterms:created xsi:type="dcterms:W3CDTF">2020-03-02T18:23:14Z</dcterms:created>
  <dcterms:modified xsi:type="dcterms:W3CDTF">2021-01-18T06:22:22Z</dcterms:modified>
</cp:coreProperties>
</file>